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72" r:id="rId1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3F356649-94ED-4D81-82A5-A342342384DA}" type="datetimeFigureOut">
              <a:rPr lang="nl-NL" smtClean="0"/>
              <a:t>20-6-2018</a:t>
            </a:fld>
            <a:endParaRPr lang="nl-NL"/>
          </a:p>
        </p:txBody>
      </p:sp>
      <p:sp>
        <p:nvSpPr>
          <p:cNvPr id="5" name="Footer Placeholder 4"/>
          <p:cNvSpPr>
            <a:spLocks noGrp="1"/>
          </p:cNvSpPr>
          <p:nvPr>
            <p:ph type="ftr" sz="quarter" idx="11"/>
          </p:nvPr>
        </p:nvSpPr>
        <p:spPr/>
        <p:txBody>
          <a:bodyPr/>
          <a:lstStyle/>
          <a:p>
            <a:endParaRPr lang="nl-NL"/>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20BA7747-FBA8-43EF-AD4F-7EE58E4D80EF}"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3F356649-94ED-4D81-82A5-A342342384DA}" type="datetimeFigureOut">
              <a:rPr lang="nl-NL" smtClean="0"/>
              <a:t>20-6-2018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NL" smtClean="0"/>
              <a:t>Klik om de stijl te bewerken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3F356649-94ED-4D81-82A5-A342342384DA}" type="datetimeFigureOut">
              <a:rPr lang="nl-NL" smtClean="0"/>
              <a:t>20-6-2018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3F356649-94ED-4D81-82A5-A342342384DA}" type="datetimeFigureOut">
              <a:rPr lang="nl-NL" smtClean="0"/>
              <a:t>20-6-2018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7" name="Date Placeholder 6"/>
          <p:cNvSpPr>
            <a:spLocks noGrp="1"/>
          </p:cNvSpPr>
          <p:nvPr>
            <p:ph type="dt" sz="half" idx="10"/>
          </p:nvPr>
        </p:nvSpPr>
        <p:spPr/>
        <p:txBody>
          <a:bodyPr/>
          <a:lstStyle/>
          <a:p>
            <a:fld id="{3F356649-94ED-4D81-82A5-A342342384DA}" type="datetimeFigureOut">
              <a:rPr lang="nl-NL" smtClean="0"/>
              <a:t>20-6-2018</a:t>
            </a:fld>
            <a:endParaRPr lang="nl-NL"/>
          </a:p>
        </p:txBody>
      </p:sp>
      <p:sp>
        <p:nvSpPr>
          <p:cNvPr id="8" name="Slide Number Placeholder 7"/>
          <p:cNvSpPr>
            <a:spLocks noGrp="1"/>
          </p:cNvSpPr>
          <p:nvPr>
            <p:ph type="sldNum" sz="quarter" idx="11"/>
          </p:nvPr>
        </p:nvSpPr>
        <p:spPr/>
        <p:txBody>
          <a:bodyPr/>
          <a:lstStyle/>
          <a:p>
            <a:fld id="{20BA7747-FBA8-43EF-AD4F-7EE58E4D80EF}" type="slidenum">
              <a:rPr lang="nl-NL" smtClean="0"/>
              <a:t>‹nr.›</a:t>
            </a:fld>
            <a:endParaRPr lang="nl-NL"/>
          </a:p>
        </p:txBody>
      </p:sp>
      <p:sp>
        <p:nvSpPr>
          <p:cNvPr id="9" name="Footer Placeholder 8"/>
          <p:cNvSpPr>
            <a:spLocks noGrp="1"/>
          </p:cNvSpPr>
          <p:nvPr>
            <p:ph type="ftr" sz="quarter" idx="12"/>
          </p:nvPr>
        </p:nvSpPr>
        <p:spPr/>
        <p:txBody>
          <a:bodyPr/>
          <a:lstStyle/>
          <a:p>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3F356649-94ED-4D81-82A5-A342342384DA}" type="datetimeFigureOut">
              <a:rPr lang="nl-NL" smtClean="0"/>
              <a:t>20-6-2018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nl-NL" smtClean="0"/>
              <a:t>Klik om de modelstijlen te bewerken</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3F356649-94ED-4D81-82A5-A342342384DA}" type="datetimeFigureOut">
              <a:rPr lang="nl-NL" smtClean="0"/>
              <a:t>20-6-2018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Date Placeholder 2"/>
          <p:cNvSpPr>
            <a:spLocks noGrp="1"/>
          </p:cNvSpPr>
          <p:nvPr>
            <p:ph type="dt" sz="half" idx="10"/>
          </p:nvPr>
        </p:nvSpPr>
        <p:spPr/>
        <p:txBody>
          <a:bodyPr/>
          <a:lstStyle/>
          <a:p>
            <a:fld id="{3F356649-94ED-4D81-82A5-A342342384DA}" type="datetimeFigureOut">
              <a:rPr lang="nl-NL" smtClean="0"/>
              <a:t>20-6-2018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356649-94ED-4D81-82A5-A342342384DA}" type="datetimeFigureOut">
              <a:rPr lang="nl-NL" smtClean="0"/>
              <a:t>20-6-2018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20BA7747-FBA8-43EF-AD4F-7EE58E4D80EF}"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3F356649-94ED-4D81-82A5-A342342384DA}" type="datetimeFigureOut">
              <a:rPr lang="nl-NL" smtClean="0"/>
              <a:t>20-6-2018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20BA7747-FBA8-43EF-AD4F-7EE58E4D80EF}" type="slidenum">
              <a:rPr lang="nl-NL" smtClean="0"/>
              <a:t>‹nr.›</a:t>
            </a:fld>
            <a:endParaRPr lang="nl-NL"/>
          </a:p>
        </p:txBody>
      </p:sp>
      <p:sp>
        <p:nvSpPr>
          <p:cNvPr id="8" name="Title 7"/>
          <p:cNvSpPr>
            <a:spLocks noGrp="1"/>
          </p:cNvSpPr>
          <p:nvPr>
            <p:ph type="title"/>
          </p:nvPr>
        </p:nvSpPr>
        <p:spPr/>
        <p:txBody>
          <a:bodyPr/>
          <a:lstStyle/>
          <a:p>
            <a:r>
              <a:rPr lang="nl-NL" smtClean="0"/>
              <a:t>Klik om de stijl te bewerken</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3F356649-94ED-4D81-82A5-A342342384DA}" type="datetimeFigureOut">
              <a:rPr lang="nl-NL" smtClean="0"/>
              <a:t>20-6-2018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20BA7747-FBA8-43EF-AD4F-7EE58E4D80EF}" type="slidenum">
              <a:rPr lang="nl-NL" smtClean="0"/>
              <a:t>‹nr.›</a:t>
            </a:fld>
            <a:endParaRPr lang="nl-NL"/>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nl-NL" smtClean="0"/>
              <a:t>Klik om de stijl te bewerken</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3F356649-94ED-4D81-82A5-A342342384DA}" type="datetimeFigureOut">
              <a:rPr lang="nl-NL" smtClean="0"/>
              <a:t>20-6-2018</a:t>
            </a:fld>
            <a:endParaRPr lang="nl-NL"/>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nl-NL"/>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20BA7747-FBA8-43EF-AD4F-7EE58E4D80EF}" type="slidenum">
              <a:rPr lang="nl-NL" smtClean="0"/>
              <a:t>‹nr.›</a:t>
            </a:fld>
            <a:endParaRPr lang="nl-NL"/>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maken.wikiwijs.nl/101291/Opleiding_Dienstverlener_Breed_BO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npcg.sharepoint.com/sites/win17/Gedeelde%20%20documenten/Forms/AllItems.aspx?id=/sites/win17/Gedeelde%20%20documenten/Dienstverlener%20Breed/Audit%20info%20DB%202016%202017" TargetMode="External"/><Relationship Id="rId2" Type="http://schemas.openxmlformats.org/officeDocument/2006/relationships/hyperlink" Target="Studiegids%202017%202018.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DB%202016-2017/Kwaliteit%20maak%20je%20zelf/Planning%20periode%201.docx" TargetMode="External"/><Relationship Id="rId3" Type="http://schemas.openxmlformats.org/officeDocument/2006/relationships/hyperlink" Target="https://maken.wikiwijs.nl/105448/BPV_1#!page-3464444" TargetMode="External"/><Relationship Id="rId7" Type="http://schemas.openxmlformats.org/officeDocument/2006/relationships/hyperlink" Target="Studiegids%202017%202018.pdf" TargetMode="External"/><Relationship Id="rId2" Type="http://schemas.openxmlformats.org/officeDocument/2006/relationships/hyperlink" Target="https://maken.wikiwijs.nl/101291/Opleiding_Dienstverlener_Breed_BOL#!page-3252731" TargetMode="External"/><Relationship Id="rId1" Type="http://schemas.openxmlformats.org/officeDocument/2006/relationships/slideLayout" Target="../slideLayouts/slideLayout2.xml"/><Relationship Id="rId6" Type="http://schemas.openxmlformats.org/officeDocument/2006/relationships/hyperlink" Target="P3%20E-learning%20Facilitair%20week%209.docx" TargetMode="External"/><Relationship Id="rId5" Type="http://schemas.openxmlformats.org/officeDocument/2006/relationships/hyperlink" Target="BPV%20portfolio%20BOL%20P3%20Facilitair%20jr1.docx" TargetMode="External"/><Relationship Id="rId4" Type="http://schemas.openxmlformats.org/officeDocument/2006/relationships/hyperlink" Target="BPV%20P2%20Voorraadbeheer.docx"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sa-nprt.xedule.nl/?binding=urn:oasis:names:tc:SAML:2.0:bindings:HTTP-Redirect&amp;SAMLRequest=fZJdT4MwFIb/CmniJR9jQ6QZGAYjkkwlG3rhjamsOpLSYk%2BZ899b2Kc3u%2Blpm/P2PG/eToE0rMVxpzZ8Sb87CsrI0xC9e6mXBEkwS/0s8LO5O/YDL72bu8lEH279DBmvVEIteIhcy0FGDtDRnIMiXOkrZ3RnOp7pBOVohCcudl3LH/tvyEj1hJoTNSg3SrWAbRuIyVuprB1dd4xanCEjE7KiA1aIPgkD2o8oCEC9paebQgolKsFmNV/X/CtEneRYEKgBc9JQwKrCq/hxgTUi/tg3AX4oy8IsnlclMmIAKnuWRHDoGipXVG7rir4sF2c6KQQobfaMZ590h36LQLu7P0wINcXNmAwcug4kuqpKLz2NLppHr0civb1g2jWMAx5yuW6oPbhH0bTvxkME8kJ/XU6OHlB0ygHE2eTUvnh1P6LFT/qZPC0Eq6tfI2ZM/CSSEqUjUbLTidjRXvb/S0V/&amp;RelayState=link%3DL09yZ2FuaXNhdGllL09yZ2FuaXNhdG9yaXNjaGVFZW5oZWlkLzEzP0NvZGU9Tm9vcmRlcnBvb3J0%26app%3DRstFoApplicationLive%26token%3Df4d52a2d&amp;SigAlg=http://www.w3.org/2000/09/xmldsig#rsa-sha1&amp;Signature=AS4QoO7NPtJsvS3P7HQVivIgD5jf2GLEuIK0SuziHIPRrDmCt/Ls9ENjSJ1FedNdlq9Y2o8JzwXV0KTruzSgAcMeK4Jw89lP25p2nUjp7b8FFrKj1ggGhef3nYhjeXrU1EBBPmPqPeHXRwUSxBvoQrVZFdMA5cUBUUyPjdxbrDVztEupj%2BUvrbKoqHiRFu4iUnd31w6tyS2hbJAOHHd7H51z103I1/0MRta2pY7t5IxfvjqsSJS8xXf4E8GdmtI/b4x%2BPzDTWLsXwWkFHqfemxEFu0L%2Bu221xRrayJ34gX0E2rUwqXxQxgYt/GClTe2raylflO2I1FED99JCdFwNbw%3D%3D" TargetMode="External"/><Relationship Id="rId2" Type="http://schemas.openxmlformats.org/officeDocument/2006/relationships/hyperlink" Target="https://maken.wikiwijs.nl/101291/Opleiding_Dienstverlener_Breed_BO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Opdracht%20Vergaderen.doc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over%20de%20streep.docx" TargetMode="External"/><Relationship Id="rId7" Type="http://schemas.openxmlformats.org/officeDocument/2006/relationships/hyperlink" Target="../1" TargetMode="External"/><Relationship Id="rId2" Type="http://schemas.openxmlformats.org/officeDocument/2006/relationships/hyperlink" Target="Evaluatie%20van%20student.docx" TargetMode="External"/><Relationship Id="rId1" Type="http://schemas.openxmlformats.org/officeDocument/2006/relationships/slideLayout" Target="../slideLayouts/slideLayout2.xml"/><Relationship Id="rId6" Type="http://schemas.openxmlformats.org/officeDocument/2006/relationships/hyperlink" Target="https://maken.wikiwijs.nl/101291/Opleiding_Dienstverlener_Breed_BOL" TargetMode="External"/><Relationship Id="rId5" Type="http://schemas.openxmlformats.org/officeDocument/2006/relationships/hyperlink" Target="https://npcg.sharepoint.com/:w:/r/sites/win17/_layouts/15/WopiFrame.aspx?sourcedoc=%7b3AE57068-DCE5-4857-BADE-D6440C2467C7%7d&amp;file=Opdracht%20Kwaliteitenspel%20def%20.docx&amp;action=default&amp;IsList=1&amp;ListId=%7b6F9CFC15-9B10-4CEA-A82D-679A6651B6F9%7d&amp;ListItemId=505" TargetMode="External"/><Relationship Id="rId4" Type="http://schemas.openxmlformats.org/officeDocument/2006/relationships/hyperlink" Target="spagettitoren.jp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6923112" cy="1371600"/>
          </a:xfrm>
        </p:spPr>
        <p:txBody>
          <a:bodyPr/>
          <a:lstStyle/>
          <a:p>
            <a:r>
              <a:rPr lang="nl-NL" dirty="0" smtClean="0"/>
              <a:t>Dienstverlener Breed 2017 / 2018</a:t>
            </a:r>
            <a:endParaRPr lang="nl-NL" dirty="0"/>
          </a:p>
        </p:txBody>
      </p:sp>
      <p:sp>
        <p:nvSpPr>
          <p:cNvPr id="3" name="Tijdelijke aanduiding voor inhoud 2"/>
          <p:cNvSpPr>
            <a:spLocks noGrp="1"/>
          </p:cNvSpPr>
          <p:nvPr>
            <p:ph idx="1"/>
          </p:nvPr>
        </p:nvSpPr>
        <p:spPr/>
        <p:txBody>
          <a:bodyPr/>
          <a:lstStyle/>
          <a:p>
            <a:endParaRPr lang="nl-NL" dirty="0" smtClean="0"/>
          </a:p>
          <a:p>
            <a:endParaRPr lang="nl-NL" dirty="0" smtClean="0"/>
          </a:p>
          <a:p>
            <a:r>
              <a:rPr lang="nl-NL" sz="2400" dirty="0" err="1" smtClean="0"/>
              <a:t>Harma</a:t>
            </a:r>
            <a:r>
              <a:rPr lang="nl-NL" sz="2400" dirty="0" smtClean="0"/>
              <a:t> ten Hof, docent</a:t>
            </a:r>
          </a:p>
          <a:p>
            <a:r>
              <a:rPr lang="nl-NL" sz="2400" dirty="0" smtClean="0"/>
              <a:t>Irma Corovic, docent </a:t>
            </a:r>
          </a:p>
          <a:p>
            <a:endParaRPr lang="nl-NL" dirty="0"/>
          </a:p>
          <a:p>
            <a:endParaRPr lang="nl-NL" dirty="0" smtClean="0"/>
          </a:p>
          <a:p>
            <a:r>
              <a:rPr lang="nl-NL" sz="1800" dirty="0" smtClean="0"/>
              <a:t>Datum: november 2017</a:t>
            </a:r>
          </a:p>
          <a:p>
            <a:r>
              <a:rPr lang="nl-NL" sz="1800" dirty="0" smtClean="0"/>
              <a:t>Noorderpoort, Winschoten</a:t>
            </a:r>
            <a:endParaRPr lang="nl-NL" sz="1800" dirty="0"/>
          </a:p>
        </p:txBody>
      </p:sp>
    </p:spTree>
    <p:extLst>
      <p:ext uri="{BB962C8B-B14F-4D97-AF65-F5344CB8AC3E}">
        <p14:creationId xmlns:p14="http://schemas.microsoft.com/office/powerpoint/2010/main" val="40904483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1.8 werkdruk</a:t>
            </a:r>
            <a:endParaRPr lang="nl-NL" dirty="0"/>
          </a:p>
        </p:txBody>
      </p:sp>
      <p:sp>
        <p:nvSpPr>
          <p:cNvPr id="3" name="Tijdelijke aanduiding voor inhoud 2"/>
          <p:cNvSpPr>
            <a:spLocks noGrp="1"/>
          </p:cNvSpPr>
          <p:nvPr>
            <p:ph idx="1"/>
          </p:nvPr>
        </p:nvSpPr>
        <p:spPr/>
        <p:txBody>
          <a:bodyPr/>
          <a:lstStyle/>
          <a:p>
            <a:pPr marL="342900" indent="-342900">
              <a:buFont typeface="Wingdings" panose="05000000000000000000" pitchFamily="2" charset="2"/>
              <a:buChar char="§"/>
            </a:pPr>
            <a:r>
              <a:rPr lang="nl-NL" sz="1600" b="0" dirty="0"/>
              <a:t>Als de leerling de leerplanner volgt, dan is er geen sprake van een hoge </a:t>
            </a:r>
            <a:r>
              <a:rPr lang="nl-NL" sz="1600" b="0" dirty="0" smtClean="0"/>
              <a:t>werkdruk</a:t>
            </a:r>
          </a:p>
          <a:p>
            <a:endParaRPr lang="nl-NL" sz="1600" b="0" dirty="0"/>
          </a:p>
          <a:p>
            <a:pPr marL="342900" indent="-342900">
              <a:buFont typeface="Wingdings" panose="05000000000000000000" pitchFamily="2" charset="2"/>
              <a:buChar char="§"/>
            </a:pPr>
            <a:r>
              <a:rPr lang="nl-NL" sz="1600" b="0" dirty="0"/>
              <a:t>De vakken en BPV zijn evenredig over het eerste leerjaar </a:t>
            </a:r>
            <a:r>
              <a:rPr lang="nl-NL" sz="1600" b="0" dirty="0" smtClean="0"/>
              <a:t>verdeeld. Hiervoor is </a:t>
            </a:r>
            <a:r>
              <a:rPr lang="nl-NL" sz="1600" b="0" dirty="0" smtClean="0">
                <a:hlinkClick r:id="rId2"/>
              </a:rPr>
              <a:t>wikiwijs</a:t>
            </a:r>
            <a:r>
              <a:rPr lang="nl-NL" sz="1600" b="0" dirty="0" smtClean="0"/>
              <a:t> ontwikkeld. </a:t>
            </a:r>
            <a:endParaRPr lang="nl-NL" b="0" dirty="0"/>
          </a:p>
          <a:p>
            <a:endParaRPr lang="nl-NL" b="0" dirty="0"/>
          </a:p>
          <a:p>
            <a:endParaRPr lang="nl-NL" dirty="0"/>
          </a:p>
          <a:p>
            <a:endParaRPr lang="nl-NL" dirty="0"/>
          </a:p>
          <a:p>
            <a:endParaRPr lang="nl-NL" dirty="0"/>
          </a:p>
        </p:txBody>
      </p:sp>
    </p:spTree>
    <p:extLst>
      <p:ext uri="{BB962C8B-B14F-4D97-AF65-F5344CB8AC3E}">
        <p14:creationId xmlns:p14="http://schemas.microsoft.com/office/powerpoint/2010/main" val="3946330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1.9 schoolklimaat</a:t>
            </a:r>
            <a:endParaRPr lang="nl-NL" dirty="0"/>
          </a:p>
        </p:txBody>
      </p:sp>
      <p:sp>
        <p:nvSpPr>
          <p:cNvPr id="3" name="Tijdelijke aanduiding voor inhoud 2"/>
          <p:cNvSpPr>
            <a:spLocks noGrp="1"/>
          </p:cNvSpPr>
          <p:nvPr>
            <p:ph idx="1"/>
          </p:nvPr>
        </p:nvSpPr>
        <p:spPr/>
        <p:txBody>
          <a:bodyPr>
            <a:normAutofit/>
          </a:bodyPr>
          <a:lstStyle/>
          <a:p>
            <a:pPr marL="342900" indent="-342900">
              <a:buFont typeface="Wingdings" panose="05000000000000000000" pitchFamily="2" charset="2"/>
              <a:buChar char="§"/>
            </a:pPr>
            <a:r>
              <a:rPr lang="nl-NL" sz="1700" b="0" dirty="0"/>
              <a:t>Tijdens de lessen wordt er continu aandacht geschonken aan de sociale vaardigheden van de leerlingen. Ze leren hoe ze zich horen te gedragen op school en in de </a:t>
            </a:r>
            <a:r>
              <a:rPr lang="nl-NL" sz="1700" b="0" dirty="0" smtClean="0"/>
              <a:t>praktijk.</a:t>
            </a:r>
            <a:endParaRPr lang="nl-NL" sz="1700" b="0" dirty="0"/>
          </a:p>
          <a:p>
            <a:pPr marL="342900" indent="-342900">
              <a:buFont typeface="Wingdings" panose="05000000000000000000" pitchFamily="2" charset="2"/>
              <a:buChar char="§"/>
            </a:pPr>
            <a:r>
              <a:rPr lang="nl-NL" sz="1700" b="0" dirty="0"/>
              <a:t>Er zijn klassenregels </a:t>
            </a:r>
            <a:r>
              <a:rPr lang="nl-NL" sz="1700" b="0" dirty="0" smtClean="0"/>
              <a:t>opgesteld </a:t>
            </a:r>
            <a:r>
              <a:rPr lang="nl-NL" sz="1700" b="0" dirty="0"/>
              <a:t>over omgaan met elkaar waaronder pesten en discriminatie belangrijke item zijn. Als docenten bemerken dat de leerlingen zich niet aan de klassenregels houden dan wordt hier pedagogisch corrigerend in opgetreden. </a:t>
            </a:r>
          </a:p>
          <a:p>
            <a:pPr marL="342900" indent="-342900">
              <a:buFont typeface="Wingdings" panose="05000000000000000000" pitchFamily="2" charset="2"/>
              <a:buChar char="§"/>
            </a:pPr>
            <a:r>
              <a:rPr lang="nl-NL" sz="1700" b="0" dirty="0"/>
              <a:t>Klachten? In de </a:t>
            </a:r>
            <a:r>
              <a:rPr lang="nl-NL" sz="1700" b="0" dirty="0" smtClean="0">
                <a:hlinkClick r:id="rId2" action="ppaction://hlinkfile"/>
              </a:rPr>
              <a:t>studiegids 2017/2018 </a:t>
            </a:r>
            <a:r>
              <a:rPr lang="nl-NL" sz="1700" b="0" dirty="0" smtClean="0"/>
              <a:t>kunnen </a:t>
            </a:r>
            <a:r>
              <a:rPr lang="nl-NL" sz="1700" b="0" dirty="0"/>
              <a:t>leerlingen vinden waar ze </a:t>
            </a:r>
            <a:r>
              <a:rPr lang="nl-NL" sz="1700" b="0" dirty="0" err="1"/>
              <a:t>evt.terecht</a:t>
            </a:r>
            <a:r>
              <a:rPr lang="nl-NL" sz="1700" b="0" dirty="0"/>
              <a:t> kunnen met klachten en vinden ze de </a:t>
            </a:r>
            <a:r>
              <a:rPr lang="nl-NL" sz="1700" b="0" dirty="0" smtClean="0"/>
              <a:t>schoolregels.</a:t>
            </a:r>
            <a:endParaRPr lang="nl-NL" sz="1700" b="0" dirty="0"/>
          </a:p>
          <a:p>
            <a:pPr marL="342900" indent="-342900">
              <a:buFont typeface="Wingdings" panose="05000000000000000000" pitchFamily="2" charset="2"/>
              <a:buChar char="§"/>
            </a:pPr>
            <a:r>
              <a:rPr lang="nl-NL" sz="1700" b="0" dirty="0"/>
              <a:t>De </a:t>
            </a:r>
            <a:r>
              <a:rPr lang="nl-NL" sz="1700" b="0" dirty="0" smtClean="0"/>
              <a:t>studiegids &amp; </a:t>
            </a:r>
            <a:r>
              <a:rPr lang="nl-NL" sz="1700" b="0" dirty="0" err="1" smtClean="0"/>
              <a:t>studievolg</a:t>
            </a:r>
            <a:r>
              <a:rPr lang="nl-NL" sz="1700" b="0" dirty="0" smtClean="0">
                <a:hlinkClick r:id="rId3"/>
              </a:rPr>
              <a:t> </a:t>
            </a:r>
            <a:r>
              <a:rPr lang="nl-NL" sz="1700" b="0" dirty="0" smtClean="0"/>
              <a:t>wordt </a:t>
            </a:r>
            <a:r>
              <a:rPr lang="nl-NL" sz="1700" b="0" dirty="0"/>
              <a:t>aan het begin van het schooljaar met de leerlingen doorgenomen en </a:t>
            </a:r>
            <a:r>
              <a:rPr lang="nl-NL" sz="1700" b="0" dirty="0" smtClean="0"/>
              <a:t>besproken.</a:t>
            </a:r>
            <a:endParaRPr lang="nl-NL" sz="1700" b="0" dirty="0"/>
          </a:p>
          <a:p>
            <a:pPr marL="342900" indent="-342900">
              <a:buFont typeface="Wingdings" panose="05000000000000000000" pitchFamily="2" charset="2"/>
              <a:buChar char="§"/>
            </a:pPr>
            <a:r>
              <a:rPr lang="nl-NL" sz="1700" b="0" dirty="0"/>
              <a:t>De docenten corrigeren </a:t>
            </a:r>
            <a:r>
              <a:rPr lang="nl-NL" sz="1700" b="0" dirty="0" err="1"/>
              <a:t>evt.leerlingen</a:t>
            </a:r>
            <a:r>
              <a:rPr lang="nl-NL" sz="1700" b="0" dirty="0"/>
              <a:t> en maken problemen/lopende zaken in de klas </a:t>
            </a:r>
            <a:r>
              <a:rPr lang="nl-NL" sz="1700" b="0" dirty="0" smtClean="0"/>
              <a:t>bespreekbaar.</a:t>
            </a:r>
            <a:endParaRPr lang="nl-NL" sz="1700" b="0" dirty="0"/>
          </a:p>
          <a:p>
            <a:endParaRPr lang="nl-NL" dirty="0"/>
          </a:p>
          <a:p>
            <a:endParaRPr lang="nl-NL" dirty="0"/>
          </a:p>
        </p:txBody>
      </p:sp>
    </p:spTree>
    <p:extLst>
      <p:ext uri="{BB962C8B-B14F-4D97-AF65-F5344CB8AC3E}">
        <p14:creationId xmlns:p14="http://schemas.microsoft.com/office/powerpoint/2010/main" val="804420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1.10 materiële voorzieningen</a:t>
            </a:r>
            <a:endParaRPr lang="nl-NL" dirty="0"/>
          </a:p>
        </p:txBody>
      </p:sp>
      <p:sp>
        <p:nvSpPr>
          <p:cNvPr id="3" name="Tijdelijke aanduiding voor inhoud 2"/>
          <p:cNvSpPr>
            <a:spLocks noGrp="1"/>
          </p:cNvSpPr>
          <p:nvPr>
            <p:ph idx="1"/>
          </p:nvPr>
        </p:nvSpPr>
        <p:spPr/>
        <p:txBody>
          <a:bodyPr/>
          <a:lstStyle/>
          <a:p>
            <a:pPr marL="285750" indent="-285750">
              <a:buFont typeface="Wingdings" panose="05000000000000000000" pitchFamily="2" charset="2"/>
              <a:buChar char="§"/>
            </a:pPr>
            <a:endParaRPr lang="nl-NL" sz="1600" b="0" dirty="0"/>
          </a:p>
          <a:p>
            <a:pPr marL="285750" indent="-285750">
              <a:buFont typeface="Wingdings" panose="05000000000000000000" pitchFamily="2" charset="2"/>
              <a:buChar char="§"/>
            </a:pPr>
            <a:r>
              <a:rPr lang="nl-NL" sz="1600" b="0" dirty="0" smtClean="0"/>
              <a:t>De </a:t>
            </a:r>
            <a:r>
              <a:rPr lang="nl-NL" sz="1600" b="0" dirty="0"/>
              <a:t>docenten van DB hebben geen vaste lokalen waardoor geen inrichting gerealiseerd kan worden in relatie tot de beroepspraktijk. </a:t>
            </a:r>
          </a:p>
        </p:txBody>
      </p:sp>
    </p:spTree>
    <p:extLst>
      <p:ext uri="{BB962C8B-B14F-4D97-AF65-F5344CB8AC3E}">
        <p14:creationId xmlns:p14="http://schemas.microsoft.com/office/powerpoint/2010/main" val="2034427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7283152" cy="1371600"/>
          </a:xfrm>
        </p:spPr>
        <p:txBody>
          <a:bodyPr>
            <a:normAutofit/>
          </a:bodyPr>
          <a:lstStyle/>
          <a:p>
            <a:r>
              <a:rPr lang="nl-NL" dirty="0" smtClean="0"/>
              <a:t>Tot zo ver Dienstverlening breed</a:t>
            </a:r>
            <a:endParaRPr lang="nl-NL"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87824" y="2276872"/>
            <a:ext cx="4632960" cy="3954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84309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6923112" cy="1371600"/>
          </a:xfrm>
        </p:spPr>
        <p:txBody>
          <a:bodyPr/>
          <a:lstStyle/>
          <a:p>
            <a:r>
              <a:rPr lang="nl-NL" dirty="0" smtClean="0"/>
              <a:t>1. Onderwijsprocessen</a:t>
            </a:r>
            <a:endParaRPr lang="nl-NL" dirty="0"/>
          </a:p>
        </p:txBody>
      </p:sp>
      <p:pic>
        <p:nvPicPr>
          <p:cNvPr id="4" name="Tijdelijke aanduiding voor inhoud 3"/>
          <p:cNvPicPr>
            <a:picLocks noGrp="1"/>
          </p:cNvPicPr>
          <p:nvPr>
            <p:ph idx="1"/>
          </p:nvPr>
        </p:nvPicPr>
        <p:blipFill>
          <a:blip r:embed="rId2"/>
          <a:stretch>
            <a:fillRect/>
          </a:stretch>
        </p:blipFill>
        <p:spPr>
          <a:xfrm>
            <a:off x="1115616" y="1700808"/>
            <a:ext cx="6408712" cy="4392488"/>
          </a:xfrm>
          <a:prstGeom prst="rect">
            <a:avLst/>
          </a:prstGeom>
        </p:spPr>
      </p:pic>
    </p:spTree>
    <p:extLst>
      <p:ext uri="{BB962C8B-B14F-4D97-AF65-F5344CB8AC3E}">
        <p14:creationId xmlns:p14="http://schemas.microsoft.com/office/powerpoint/2010/main" val="4141807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6923112" cy="1371600"/>
          </a:xfrm>
        </p:spPr>
        <p:txBody>
          <a:bodyPr/>
          <a:lstStyle/>
          <a:p>
            <a:r>
              <a:rPr lang="nl-NL" dirty="0" smtClean="0"/>
              <a:t>1.1 Inhoud</a:t>
            </a:r>
            <a:endParaRPr lang="nl-NL" dirty="0"/>
          </a:p>
        </p:txBody>
      </p:sp>
      <p:sp>
        <p:nvSpPr>
          <p:cNvPr id="3" name="Tijdelijke aanduiding voor inhoud 2"/>
          <p:cNvSpPr>
            <a:spLocks noGrp="1"/>
          </p:cNvSpPr>
          <p:nvPr>
            <p:ph idx="1"/>
          </p:nvPr>
        </p:nvSpPr>
        <p:spPr>
          <a:xfrm>
            <a:off x="457200" y="1752600"/>
            <a:ext cx="7620000" cy="4772744"/>
          </a:xfrm>
        </p:spPr>
        <p:txBody>
          <a:bodyPr>
            <a:normAutofit fontScale="85000" lnSpcReduction="10000"/>
          </a:bodyPr>
          <a:lstStyle/>
          <a:p>
            <a:pPr marL="342900" indent="-342900">
              <a:buFont typeface="Wingdings" panose="05000000000000000000" pitchFamily="2" charset="2"/>
              <a:buChar char="§"/>
            </a:pPr>
            <a:r>
              <a:rPr lang="nl-NL" sz="1900" b="0" dirty="0">
                <a:solidFill>
                  <a:srgbClr val="000000"/>
                </a:solidFill>
              </a:rPr>
              <a:t>Alle vakken </a:t>
            </a:r>
            <a:r>
              <a:rPr lang="nl-NL" sz="1900" b="0" dirty="0" smtClean="0">
                <a:solidFill>
                  <a:srgbClr val="000000"/>
                </a:solidFill>
              </a:rPr>
              <a:t>worden </a:t>
            </a:r>
            <a:r>
              <a:rPr lang="nl-NL" sz="1900" b="0" dirty="0">
                <a:solidFill>
                  <a:srgbClr val="000000"/>
                </a:solidFill>
              </a:rPr>
              <a:t>aangeboden op vereiste </a:t>
            </a:r>
            <a:r>
              <a:rPr lang="nl-NL" sz="1900" b="0" dirty="0" smtClean="0">
                <a:solidFill>
                  <a:srgbClr val="000000"/>
                </a:solidFill>
              </a:rPr>
              <a:t>niveau. De inhoudelijke aspecten worden weergegeven door middel van </a:t>
            </a:r>
            <a:r>
              <a:rPr lang="nl-NL" sz="1900" b="0" dirty="0" smtClean="0">
                <a:solidFill>
                  <a:srgbClr val="000000"/>
                </a:solidFill>
                <a:hlinkClick r:id="rId2"/>
              </a:rPr>
              <a:t>wikiwijs.</a:t>
            </a:r>
            <a:endParaRPr lang="nl-NL" sz="1900" b="0" dirty="0" smtClean="0">
              <a:solidFill>
                <a:srgbClr val="000000"/>
              </a:solidFill>
            </a:endParaRPr>
          </a:p>
          <a:p>
            <a:pPr marL="342900" indent="-342900">
              <a:buFont typeface="Wingdings" panose="05000000000000000000" pitchFamily="2" charset="2"/>
              <a:buChar char="§"/>
            </a:pPr>
            <a:r>
              <a:rPr lang="nl-NL" sz="1900" b="0" dirty="0" smtClean="0">
                <a:solidFill>
                  <a:srgbClr val="000000"/>
                </a:solidFill>
              </a:rPr>
              <a:t>Door de alternerende stage wordt praktijk en theorie met elkaar verweven. Hiervoor maken we gebruik van </a:t>
            </a:r>
            <a:r>
              <a:rPr lang="nl-NL" sz="1900" b="0" dirty="0" smtClean="0">
                <a:solidFill>
                  <a:srgbClr val="000000"/>
                </a:solidFill>
                <a:hlinkClick r:id="rId3"/>
              </a:rPr>
              <a:t>BPV wikiwijs</a:t>
            </a:r>
            <a:r>
              <a:rPr lang="nl-NL" sz="1900" b="0" dirty="0" smtClean="0">
                <a:solidFill>
                  <a:srgbClr val="000000"/>
                </a:solidFill>
              </a:rPr>
              <a:t>.</a:t>
            </a:r>
          </a:p>
          <a:p>
            <a:pPr marL="342900" indent="-342900">
              <a:buFont typeface="Wingdings" panose="05000000000000000000" pitchFamily="2" charset="2"/>
              <a:buChar char="§"/>
            </a:pPr>
            <a:r>
              <a:rPr lang="nl-NL" sz="1900" b="0" dirty="0" smtClean="0">
                <a:solidFill>
                  <a:srgbClr val="000000"/>
                </a:solidFill>
              </a:rPr>
              <a:t>De studenten maken BPV opdrachten die gekoppeld zijn aan de theorie per periode. Voor periode 2 </a:t>
            </a:r>
            <a:r>
              <a:rPr lang="nl-NL" sz="1900" b="0" dirty="0" smtClean="0">
                <a:solidFill>
                  <a:srgbClr val="000000"/>
                </a:solidFill>
                <a:hlinkClick r:id="rId4" action="ppaction://hlinkfile"/>
              </a:rPr>
              <a:t>Voorraadbeheer</a:t>
            </a:r>
            <a:r>
              <a:rPr lang="nl-NL" sz="1900" b="0" dirty="0" smtClean="0">
                <a:solidFill>
                  <a:srgbClr val="000000"/>
                </a:solidFill>
              </a:rPr>
              <a:t> en periode 3 </a:t>
            </a:r>
            <a:r>
              <a:rPr lang="nl-NL" sz="1900" b="0" dirty="0" smtClean="0">
                <a:solidFill>
                  <a:srgbClr val="000000"/>
                </a:solidFill>
                <a:hlinkClick r:id="rId5" action="ppaction://hlinkfile"/>
              </a:rPr>
              <a:t>Facilitair. </a:t>
            </a:r>
            <a:endParaRPr lang="nl-NL" sz="1900" b="0" dirty="0" smtClean="0">
              <a:solidFill>
                <a:srgbClr val="000000"/>
              </a:solidFill>
            </a:endParaRPr>
          </a:p>
          <a:p>
            <a:pPr marL="342900" indent="-342900">
              <a:buFont typeface="Wingdings" panose="05000000000000000000" pitchFamily="2" charset="2"/>
              <a:buChar char="§"/>
            </a:pPr>
            <a:r>
              <a:rPr lang="nl-NL" sz="1800" b="0" dirty="0" smtClean="0">
                <a:hlinkClick r:id="rId6" action="ppaction://hlinkfile"/>
              </a:rPr>
              <a:t>De e-</a:t>
            </a:r>
            <a:r>
              <a:rPr lang="nl-NL" sz="1800" b="0" dirty="0" err="1" smtClean="0">
                <a:hlinkClick r:id="rId6" action="ppaction://hlinkfile"/>
              </a:rPr>
              <a:t>learningsopdrachten</a:t>
            </a:r>
            <a:r>
              <a:rPr lang="nl-NL" sz="1800" b="0" dirty="0" smtClean="0">
                <a:hlinkClick r:id="rId6" action="ppaction://hlinkfile"/>
              </a:rPr>
              <a:t> </a:t>
            </a:r>
            <a:r>
              <a:rPr lang="nl-NL" sz="1800" b="0" dirty="0" smtClean="0"/>
              <a:t>hebben betrekking op de stageopdrachten die wekelijks door docenten worden voorzien. Hierbij gebruiken we Noorderportal als communicatiesysteem. In de toekomst willen wij een nieuwe e-</a:t>
            </a:r>
            <a:r>
              <a:rPr lang="nl-NL" sz="1800" b="0" dirty="0" err="1" smtClean="0"/>
              <a:t>learningstsysteem</a:t>
            </a:r>
            <a:r>
              <a:rPr lang="nl-NL" sz="1800" b="0" dirty="0" smtClean="0"/>
              <a:t> gebruiken genaamd </a:t>
            </a:r>
            <a:r>
              <a:rPr lang="nl-NL" sz="1800" b="0" dirty="0" err="1" smtClean="0"/>
              <a:t>it’s</a:t>
            </a:r>
            <a:r>
              <a:rPr lang="nl-NL" sz="1800" b="0" dirty="0" smtClean="0"/>
              <a:t> . Het doel van de e-</a:t>
            </a:r>
            <a:r>
              <a:rPr lang="nl-NL" sz="1800" b="0" dirty="0" err="1" smtClean="0"/>
              <a:t>leariningsopdrachten</a:t>
            </a:r>
            <a:r>
              <a:rPr lang="nl-NL" sz="1800" b="0" dirty="0" smtClean="0"/>
              <a:t> is het creëren van een leervolle leeromgeving</a:t>
            </a:r>
            <a:r>
              <a:rPr lang="nl-NL" sz="1800" b="0" dirty="0"/>
              <a:t>. </a:t>
            </a:r>
            <a:endParaRPr lang="nl-NL" sz="1800" b="0" dirty="0" smtClean="0"/>
          </a:p>
          <a:p>
            <a:pPr marL="342900" indent="-342900">
              <a:buFont typeface="Wingdings" panose="05000000000000000000" pitchFamily="2" charset="2"/>
              <a:buChar char="§"/>
            </a:pPr>
            <a:r>
              <a:rPr lang="nl-NL" sz="1900" b="0" dirty="0" smtClean="0">
                <a:solidFill>
                  <a:srgbClr val="000000"/>
                </a:solidFill>
              </a:rPr>
              <a:t>De </a:t>
            </a:r>
            <a:r>
              <a:rPr lang="nl-NL" sz="1900" b="0" dirty="0">
                <a:solidFill>
                  <a:srgbClr val="000000"/>
                </a:solidFill>
              </a:rPr>
              <a:t>werkprocessen </a:t>
            </a:r>
            <a:r>
              <a:rPr lang="nl-NL" sz="1900" b="0" dirty="0" smtClean="0">
                <a:solidFill>
                  <a:srgbClr val="000000"/>
                </a:solidFill>
              </a:rPr>
              <a:t>zijn </a:t>
            </a:r>
            <a:r>
              <a:rPr lang="nl-NL" sz="1900" b="0" dirty="0">
                <a:solidFill>
                  <a:srgbClr val="000000"/>
                </a:solidFill>
              </a:rPr>
              <a:t>in alle 7</a:t>
            </a:r>
            <a:r>
              <a:rPr lang="nl-NL" sz="1900" b="0" dirty="0" smtClean="0">
                <a:solidFill>
                  <a:srgbClr val="000000"/>
                </a:solidFill>
              </a:rPr>
              <a:t> </a:t>
            </a:r>
            <a:r>
              <a:rPr lang="nl-NL" sz="1900" b="0" dirty="0" err="1" smtClean="0">
                <a:solidFill>
                  <a:srgbClr val="000000"/>
                </a:solidFill>
              </a:rPr>
              <a:t>KD’s</a:t>
            </a:r>
            <a:r>
              <a:rPr lang="nl-NL" sz="1900" b="0" dirty="0" smtClean="0">
                <a:solidFill>
                  <a:srgbClr val="000000"/>
                </a:solidFill>
              </a:rPr>
              <a:t> weggezet </a:t>
            </a:r>
            <a:r>
              <a:rPr lang="nl-NL" sz="1900" b="0" dirty="0">
                <a:solidFill>
                  <a:srgbClr val="000000"/>
                </a:solidFill>
              </a:rPr>
              <a:t>in </a:t>
            </a:r>
            <a:r>
              <a:rPr lang="nl-NL" sz="1900" b="0" dirty="0" smtClean="0">
                <a:solidFill>
                  <a:srgbClr val="000000"/>
                </a:solidFill>
              </a:rPr>
              <a:t>het </a:t>
            </a:r>
            <a:r>
              <a:rPr lang="nl-NL" sz="1900" b="0" dirty="0">
                <a:solidFill>
                  <a:srgbClr val="000000"/>
                </a:solidFill>
              </a:rPr>
              <a:t>onderwijsprogramma van het eerste </a:t>
            </a:r>
            <a:r>
              <a:rPr lang="nl-NL" sz="1900" b="0" dirty="0" smtClean="0">
                <a:solidFill>
                  <a:srgbClr val="000000"/>
                </a:solidFill>
              </a:rPr>
              <a:t>jaar.</a:t>
            </a:r>
          </a:p>
          <a:p>
            <a:pPr marL="342900" indent="-342900">
              <a:buFont typeface="Wingdings" panose="05000000000000000000" pitchFamily="2" charset="2"/>
              <a:buChar char="§"/>
            </a:pPr>
            <a:r>
              <a:rPr lang="nl-NL" sz="1900" b="0" dirty="0"/>
              <a:t>We werken </a:t>
            </a:r>
            <a:r>
              <a:rPr lang="nl-NL" sz="1900" b="0" dirty="0" smtClean="0"/>
              <a:t>met de boeken van Allround, uitgever </a:t>
            </a:r>
            <a:r>
              <a:rPr lang="nl-NL" sz="1900" b="0" dirty="0" err="1" smtClean="0"/>
              <a:t>edu</a:t>
            </a:r>
            <a:r>
              <a:rPr lang="nl-NL" sz="1900" b="0" dirty="0" smtClean="0"/>
              <a:t> actief. In het eerste jaar gebruiken we vier boeken per periode, namelijk: Klanten, Beheren van de voorraad, Facilitair en veiligheid en Administratie. Voor de planning van de gegeven vakken zijn te vinden in de studiegids </a:t>
            </a:r>
            <a:r>
              <a:rPr lang="nl-NL" sz="1900" b="0" dirty="0" smtClean="0">
                <a:hlinkClick r:id="rId7" action="ppaction://hlinkfile"/>
              </a:rPr>
              <a:t>2017/2018. </a:t>
            </a:r>
            <a:endParaRPr lang="nl-NL" dirty="0">
              <a:solidFill>
                <a:srgbClr val="000000"/>
              </a:solidFill>
              <a:hlinkClick r:id="rId8" action="ppaction://hlinkfile"/>
            </a:endParaRPr>
          </a:p>
          <a:p>
            <a:endParaRPr lang="nl-NL" dirty="0" smtClean="0">
              <a:solidFill>
                <a:srgbClr val="000000"/>
              </a:solidFill>
              <a:hlinkClick r:id="rId8" action="ppaction://hlinkfile"/>
            </a:endParaRPr>
          </a:p>
          <a:p>
            <a:endParaRPr lang="nl-NL" dirty="0">
              <a:solidFill>
                <a:srgbClr val="000000"/>
              </a:solidFill>
              <a:hlinkClick r:id="rId8" action="ppaction://hlinkfile"/>
            </a:endParaRPr>
          </a:p>
          <a:p>
            <a:endParaRPr lang="nl-NL" dirty="0" smtClean="0">
              <a:solidFill>
                <a:srgbClr val="000000"/>
              </a:solidFill>
              <a:hlinkClick r:id="rId8" action="ppaction://hlinkfile"/>
            </a:endParaRPr>
          </a:p>
          <a:p>
            <a:endParaRPr lang="nl-NL" dirty="0">
              <a:solidFill>
                <a:srgbClr val="000000"/>
              </a:solidFill>
              <a:hlinkClick r:id="rId8" action="ppaction://hlinkfile"/>
            </a:endParaRPr>
          </a:p>
          <a:p>
            <a:endParaRPr lang="nl-NL" dirty="0" smtClean="0">
              <a:solidFill>
                <a:srgbClr val="000000"/>
              </a:solidFill>
              <a:hlinkClick r:id="rId8" action="ppaction://hlinkfile"/>
            </a:endParaRPr>
          </a:p>
          <a:p>
            <a:endParaRPr lang="nl-NL" dirty="0">
              <a:solidFill>
                <a:srgbClr val="000000"/>
              </a:solidFill>
              <a:hlinkClick r:id="rId8" action="ppaction://hlinkfile"/>
            </a:endParaRPr>
          </a:p>
          <a:p>
            <a:endParaRPr lang="nl-NL" dirty="0" smtClean="0">
              <a:solidFill>
                <a:srgbClr val="000000"/>
              </a:solidFill>
            </a:endParaRPr>
          </a:p>
          <a:p>
            <a:endParaRPr lang="nl-NL" dirty="0" smtClean="0"/>
          </a:p>
          <a:p>
            <a:endParaRPr lang="nl-NL" dirty="0" smtClean="0"/>
          </a:p>
        </p:txBody>
      </p:sp>
    </p:spTree>
    <p:extLst>
      <p:ext uri="{BB962C8B-B14F-4D97-AF65-F5344CB8AC3E}">
        <p14:creationId xmlns:p14="http://schemas.microsoft.com/office/powerpoint/2010/main" val="530769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1.2 Programmering</a:t>
            </a:r>
            <a:endParaRPr lang="nl-NL" dirty="0"/>
          </a:p>
        </p:txBody>
      </p:sp>
      <p:sp>
        <p:nvSpPr>
          <p:cNvPr id="3" name="Tijdelijke aanduiding voor inhoud 2"/>
          <p:cNvSpPr>
            <a:spLocks noGrp="1"/>
          </p:cNvSpPr>
          <p:nvPr>
            <p:ph idx="1"/>
          </p:nvPr>
        </p:nvSpPr>
        <p:spPr/>
        <p:txBody>
          <a:bodyPr/>
          <a:lstStyle/>
          <a:p>
            <a:pPr marL="285750" indent="-285750">
              <a:buFont typeface="Wingdings" panose="05000000000000000000" pitchFamily="2" charset="2"/>
              <a:buChar char="§"/>
            </a:pPr>
            <a:r>
              <a:rPr lang="nl-NL" sz="1900" b="0" dirty="0">
                <a:solidFill>
                  <a:srgbClr val="000000"/>
                </a:solidFill>
                <a:ea typeface="Arial"/>
                <a:cs typeface="Arial"/>
              </a:rPr>
              <a:t>De programmering van alle onderwijsactiviteiten zijn vastgelegd in de </a:t>
            </a:r>
            <a:r>
              <a:rPr lang="nl-NL" sz="1900" b="0" dirty="0" smtClean="0">
                <a:solidFill>
                  <a:srgbClr val="000000"/>
                </a:solidFill>
                <a:ea typeface="Arial"/>
                <a:cs typeface="Arial"/>
                <a:hlinkClick r:id="rId2"/>
              </a:rPr>
              <a:t>wikiwijs</a:t>
            </a:r>
            <a:r>
              <a:rPr lang="nl-NL" sz="1900" b="0" dirty="0" smtClean="0">
                <a:solidFill>
                  <a:srgbClr val="000000"/>
                </a:solidFill>
                <a:ea typeface="Arial"/>
                <a:cs typeface="Arial"/>
              </a:rPr>
              <a:t> per periode</a:t>
            </a:r>
            <a:r>
              <a:rPr lang="nl-NL" sz="1900" b="0" dirty="0">
                <a:solidFill>
                  <a:srgbClr val="000000"/>
                </a:solidFill>
                <a:ea typeface="Arial"/>
                <a:cs typeface="Arial"/>
              </a:rPr>
              <a:t> </a:t>
            </a:r>
            <a:r>
              <a:rPr lang="nl-NL" sz="1900" b="0" dirty="0" smtClean="0">
                <a:solidFill>
                  <a:srgbClr val="000000"/>
                </a:solidFill>
                <a:ea typeface="Arial"/>
                <a:cs typeface="Arial"/>
              </a:rPr>
              <a:t>van het eerste jaar Dienstverlener Breed.</a:t>
            </a:r>
          </a:p>
          <a:p>
            <a:pPr marL="285750" indent="-285750">
              <a:buFont typeface="Wingdings" panose="05000000000000000000" pitchFamily="2" charset="2"/>
              <a:buChar char="§"/>
            </a:pPr>
            <a:r>
              <a:rPr lang="nl-NL" sz="1900" b="0" dirty="0" smtClean="0">
                <a:solidFill>
                  <a:srgbClr val="000000"/>
                </a:solidFill>
                <a:ea typeface="Arial"/>
                <a:cs typeface="Arial"/>
              </a:rPr>
              <a:t>Lesrooster </a:t>
            </a:r>
            <a:r>
              <a:rPr lang="nl-NL" sz="1900" b="0" dirty="0" smtClean="0">
                <a:solidFill>
                  <a:srgbClr val="000000"/>
                </a:solidFill>
                <a:ea typeface="Arial"/>
                <a:cs typeface="Arial"/>
                <a:hlinkClick r:id="rId3"/>
              </a:rPr>
              <a:t>klas A </a:t>
            </a:r>
            <a:r>
              <a:rPr lang="nl-NL" sz="1900" b="0" dirty="0" smtClean="0">
                <a:solidFill>
                  <a:srgbClr val="000000"/>
                </a:solidFill>
                <a:ea typeface="Arial"/>
                <a:cs typeface="Arial"/>
              </a:rPr>
              <a:t>en </a:t>
            </a:r>
            <a:r>
              <a:rPr lang="nl-NL" sz="1900" b="0" dirty="0" smtClean="0">
                <a:solidFill>
                  <a:srgbClr val="000000"/>
                </a:solidFill>
                <a:ea typeface="Arial"/>
                <a:cs typeface="Arial"/>
                <a:hlinkClick r:id="rId3"/>
              </a:rPr>
              <a:t>klas B</a:t>
            </a:r>
            <a:endParaRPr lang="nl-NL" sz="1900" b="0" dirty="0" smtClean="0">
              <a:solidFill>
                <a:srgbClr val="000000"/>
              </a:solidFill>
              <a:ea typeface="Arial"/>
              <a:cs typeface="Arial"/>
            </a:endParaRPr>
          </a:p>
          <a:p>
            <a:pPr marL="285750" indent="-285750">
              <a:buFont typeface="Wingdings" panose="05000000000000000000" pitchFamily="2" charset="2"/>
              <a:buChar char="§"/>
            </a:pPr>
            <a:r>
              <a:rPr lang="nl-NL" sz="1900" b="0" dirty="0" smtClean="0">
                <a:solidFill>
                  <a:srgbClr val="000000"/>
                </a:solidFill>
                <a:ea typeface="Arial"/>
                <a:cs typeface="Arial"/>
              </a:rPr>
              <a:t>Harbour Jazz Club en Restaurant </a:t>
            </a:r>
            <a:endParaRPr lang="nl-NL" sz="1900" b="0" dirty="0">
              <a:solidFill>
                <a:srgbClr val="000000"/>
              </a:solidFill>
              <a:ea typeface="Arial"/>
              <a:cs typeface="Arial"/>
            </a:endParaRPr>
          </a:p>
          <a:p>
            <a:pPr marL="285750" indent="-285750">
              <a:buFont typeface="Wingdings" panose="05000000000000000000" pitchFamily="2" charset="2"/>
              <a:buChar char="§"/>
            </a:pPr>
            <a:r>
              <a:rPr lang="nl-NL" sz="1900" b="0" dirty="0">
                <a:ea typeface="Arial"/>
                <a:cs typeface="Arial"/>
              </a:rPr>
              <a:t>Aan het eind van leerjaar 1 wordt </a:t>
            </a:r>
            <a:r>
              <a:rPr lang="nl-NL" sz="1900" b="0" dirty="0" smtClean="0">
                <a:ea typeface="Arial"/>
                <a:cs typeface="Arial"/>
              </a:rPr>
              <a:t>er geëxamineerd </a:t>
            </a:r>
            <a:r>
              <a:rPr lang="nl-NL" sz="1900" b="0" dirty="0">
                <a:ea typeface="Arial"/>
                <a:cs typeface="Arial"/>
              </a:rPr>
              <a:t>d.m.v. proeve in de </a:t>
            </a:r>
            <a:r>
              <a:rPr lang="nl-NL" sz="1900" b="0" dirty="0" smtClean="0">
                <a:ea typeface="Arial"/>
                <a:cs typeface="Arial"/>
              </a:rPr>
              <a:t>praktijk bij Harbour Jazz Club. </a:t>
            </a:r>
            <a:endParaRPr lang="nl-NL" sz="1900" b="0" dirty="0">
              <a:ea typeface="Arial"/>
              <a:cs typeface="Arial"/>
            </a:endParaRPr>
          </a:p>
          <a:p>
            <a:pPr>
              <a:buChar char="•"/>
            </a:pPr>
            <a:endParaRPr lang="nl-NL" b="0" dirty="0">
              <a:solidFill>
                <a:srgbClr val="404040"/>
              </a:solidFill>
              <a:ea typeface="Arial"/>
              <a:cs typeface="Arial"/>
            </a:endParaRPr>
          </a:p>
          <a:p>
            <a:endParaRPr lang="nl-NL" dirty="0"/>
          </a:p>
        </p:txBody>
      </p:sp>
    </p:spTree>
    <p:extLst>
      <p:ext uri="{BB962C8B-B14F-4D97-AF65-F5344CB8AC3E}">
        <p14:creationId xmlns:p14="http://schemas.microsoft.com/office/powerpoint/2010/main" val="2692400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1.3 Maatwerk: Differentiatie</a:t>
            </a:r>
            <a:endParaRPr lang="nl-NL" dirty="0"/>
          </a:p>
        </p:txBody>
      </p:sp>
      <p:sp>
        <p:nvSpPr>
          <p:cNvPr id="3" name="Tijdelijke aanduiding voor inhoud 2"/>
          <p:cNvSpPr>
            <a:spLocks noGrp="1"/>
          </p:cNvSpPr>
          <p:nvPr>
            <p:ph idx="1"/>
          </p:nvPr>
        </p:nvSpPr>
        <p:spPr/>
        <p:txBody>
          <a:bodyPr>
            <a:normAutofit/>
          </a:bodyPr>
          <a:lstStyle/>
          <a:p>
            <a:pPr marL="285750" indent="-285750">
              <a:buFont typeface="Wingdings" panose="05000000000000000000" pitchFamily="2" charset="2"/>
              <a:buChar char="§"/>
            </a:pPr>
            <a:r>
              <a:rPr lang="nl-NL" sz="1600" b="0" dirty="0">
                <a:solidFill>
                  <a:srgbClr val="000000"/>
                </a:solidFill>
                <a:ea typeface="Arial"/>
                <a:cs typeface="Arial"/>
              </a:rPr>
              <a:t>Wij bieden de leerlingen de mogelijkheid om het programma zo aan te passen/bieden dat de leerling het programma op zijn eigen niveau/tempo en verwerking van de leerstof kan volgen. Wij houden de individuele gesprekken met de leerling en maken </a:t>
            </a:r>
            <a:r>
              <a:rPr lang="nl-NL" sz="1600" b="0" dirty="0" smtClean="0">
                <a:solidFill>
                  <a:srgbClr val="000000"/>
                </a:solidFill>
                <a:ea typeface="Arial"/>
                <a:cs typeface="Arial"/>
              </a:rPr>
              <a:t>notities </a:t>
            </a:r>
            <a:r>
              <a:rPr lang="nl-NL" sz="1600" b="0" dirty="0">
                <a:solidFill>
                  <a:srgbClr val="000000"/>
                </a:solidFill>
                <a:ea typeface="Arial"/>
                <a:cs typeface="Arial"/>
              </a:rPr>
              <a:t>in </a:t>
            </a:r>
            <a:r>
              <a:rPr lang="nl-NL" sz="1600" b="0" dirty="0" smtClean="0">
                <a:solidFill>
                  <a:srgbClr val="000000"/>
                </a:solidFill>
                <a:ea typeface="Arial"/>
                <a:cs typeface="Arial"/>
              </a:rPr>
              <a:t>Peopelsoft </a:t>
            </a:r>
            <a:r>
              <a:rPr lang="nl-NL" sz="1600" b="0" dirty="0">
                <a:solidFill>
                  <a:srgbClr val="000000"/>
                </a:solidFill>
                <a:ea typeface="Arial"/>
                <a:cs typeface="Arial"/>
              </a:rPr>
              <a:t>en bespreken dit met de desbetreffende docent (voorbeeld geven van een student, </a:t>
            </a:r>
            <a:r>
              <a:rPr lang="nl-NL" sz="1600" b="0" dirty="0" smtClean="0">
                <a:solidFill>
                  <a:srgbClr val="000000"/>
                </a:solidFill>
                <a:ea typeface="Arial"/>
                <a:cs typeface="Arial"/>
              </a:rPr>
              <a:t>peopelsoft (</a:t>
            </a:r>
            <a:r>
              <a:rPr lang="nl-NL" sz="1600" b="0" dirty="0" err="1" smtClean="0">
                <a:solidFill>
                  <a:srgbClr val="000000"/>
                </a:solidFill>
                <a:ea typeface="Arial"/>
                <a:cs typeface="Arial"/>
              </a:rPr>
              <a:t>studievolg</a:t>
            </a:r>
            <a:r>
              <a:rPr lang="nl-NL" sz="1600" b="0" dirty="0" smtClean="0">
                <a:solidFill>
                  <a:srgbClr val="000000"/>
                </a:solidFill>
                <a:ea typeface="Arial"/>
                <a:cs typeface="Arial"/>
              </a:rPr>
              <a:t>)).</a:t>
            </a:r>
            <a:r>
              <a:rPr lang="nl-NL" sz="1600" b="0" dirty="0">
                <a:solidFill>
                  <a:srgbClr val="000000"/>
                </a:solidFill>
                <a:ea typeface="Arial"/>
                <a:cs typeface="Arial"/>
              </a:rPr>
              <a:t> </a:t>
            </a:r>
          </a:p>
          <a:p>
            <a:pPr marL="285750" indent="-285750">
              <a:buFont typeface="Wingdings" panose="05000000000000000000" pitchFamily="2" charset="2"/>
              <a:buChar char="§"/>
            </a:pPr>
            <a:r>
              <a:rPr lang="nl-NL" sz="1600" b="0" dirty="0">
                <a:ea typeface="Arial"/>
                <a:cs typeface="Arial"/>
              </a:rPr>
              <a:t>Het lesaanbod van dienstverlener breed is zo opgezet dat de differentiatie gericht is op alle studierichtingen. </a:t>
            </a:r>
          </a:p>
          <a:p>
            <a:pPr marL="285750" indent="-285750">
              <a:buFont typeface="Wingdings" panose="05000000000000000000" pitchFamily="2" charset="2"/>
              <a:buChar char="§"/>
            </a:pPr>
            <a:r>
              <a:rPr lang="nl-NL" sz="1600" b="0" dirty="0" smtClean="0">
                <a:solidFill>
                  <a:srgbClr val="000000"/>
                </a:solidFill>
                <a:ea typeface="Arial"/>
                <a:cs typeface="Arial"/>
              </a:rPr>
              <a:t>Wij ontwikkelen nu lesmateriaal voor</a:t>
            </a:r>
            <a:r>
              <a:rPr lang="nl-NL" sz="1600" b="0" dirty="0">
                <a:solidFill>
                  <a:srgbClr val="000000"/>
                </a:solidFill>
                <a:ea typeface="Arial"/>
                <a:cs typeface="Arial"/>
              </a:rPr>
              <a:t> studenten </a:t>
            </a:r>
            <a:r>
              <a:rPr lang="nl-NL" sz="1600" b="0" dirty="0" smtClean="0">
                <a:solidFill>
                  <a:srgbClr val="000000"/>
                </a:solidFill>
                <a:ea typeface="Arial"/>
                <a:cs typeface="Arial"/>
              </a:rPr>
              <a:t>die </a:t>
            </a:r>
            <a:r>
              <a:rPr lang="nl-NL" sz="1600" b="0" dirty="0" smtClean="0">
                <a:solidFill>
                  <a:srgbClr val="000000"/>
                </a:solidFill>
                <a:ea typeface="Arial"/>
                <a:cs typeface="Arial"/>
                <a:hlinkClick r:id="rId2" action="ppaction://hlinkfile"/>
              </a:rPr>
              <a:t>extra verbreding </a:t>
            </a:r>
            <a:r>
              <a:rPr lang="nl-NL" sz="1600" b="0" dirty="0" smtClean="0">
                <a:solidFill>
                  <a:srgbClr val="000000"/>
                </a:solidFill>
                <a:ea typeface="Arial"/>
                <a:cs typeface="Arial"/>
              </a:rPr>
              <a:t>behoeven. </a:t>
            </a:r>
            <a:r>
              <a:rPr lang="nl-NL" sz="1600" b="0" dirty="0">
                <a:solidFill>
                  <a:srgbClr val="000000"/>
                </a:solidFill>
                <a:ea typeface="Arial"/>
                <a:cs typeface="Arial"/>
              </a:rPr>
              <a:t>O</a:t>
            </a:r>
            <a:r>
              <a:rPr lang="nl-NL" sz="1600" b="0" dirty="0" smtClean="0">
                <a:solidFill>
                  <a:srgbClr val="000000"/>
                </a:solidFill>
                <a:ea typeface="Arial"/>
                <a:cs typeface="Arial"/>
              </a:rPr>
              <a:t>nze ambitie is om in de toekomst meer lesmateriaal te ontwikkelen voor verdieping. </a:t>
            </a:r>
          </a:p>
          <a:p>
            <a:endParaRPr lang="nl-NL" sz="1600" b="0" dirty="0">
              <a:solidFill>
                <a:srgbClr val="000000"/>
              </a:solidFill>
              <a:ea typeface="Arial"/>
              <a:cs typeface="Arial"/>
            </a:endParaRPr>
          </a:p>
          <a:p>
            <a:pPr marL="285750" indent="-285750">
              <a:buFont typeface="Wingdings" panose="05000000000000000000" pitchFamily="2" charset="2"/>
              <a:buChar char="§"/>
            </a:pPr>
            <a:endParaRPr lang="nl-NL" sz="1600" b="0" dirty="0">
              <a:solidFill>
                <a:srgbClr val="404040"/>
              </a:solidFill>
              <a:ea typeface="Arial"/>
              <a:cs typeface="Arial"/>
            </a:endParaRPr>
          </a:p>
          <a:p>
            <a:pPr marL="285750" indent="-285750">
              <a:buFont typeface="Wingdings" panose="05000000000000000000" pitchFamily="2" charset="2"/>
              <a:buChar char="§"/>
            </a:pPr>
            <a:endParaRPr lang="nl-NL" sz="1600" b="0" dirty="0"/>
          </a:p>
        </p:txBody>
      </p:sp>
    </p:spTree>
    <p:extLst>
      <p:ext uri="{BB962C8B-B14F-4D97-AF65-F5344CB8AC3E}">
        <p14:creationId xmlns:p14="http://schemas.microsoft.com/office/powerpoint/2010/main" val="391621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1.4 Interactie</a:t>
            </a:r>
            <a:endParaRPr lang="nl-NL" dirty="0"/>
          </a:p>
        </p:txBody>
      </p:sp>
      <p:sp>
        <p:nvSpPr>
          <p:cNvPr id="3" name="Tijdelijke aanduiding voor inhoud 2"/>
          <p:cNvSpPr>
            <a:spLocks noGrp="1"/>
          </p:cNvSpPr>
          <p:nvPr>
            <p:ph idx="1"/>
          </p:nvPr>
        </p:nvSpPr>
        <p:spPr/>
        <p:txBody>
          <a:bodyPr>
            <a:noAutofit/>
          </a:bodyPr>
          <a:lstStyle/>
          <a:p>
            <a:pPr marL="285750" indent="-285750">
              <a:buFont typeface="Wingdings" panose="05000000000000000000" pitchFamily="2" charset="2"/>
              <a:buChar char="§"/>
            </a:pPr>
            <a:r>
              <a:rPr lang="nl-NL" sz="1600" b="0" dirty="0" smtClean="0"/>
              <a:t>Tijdens </a:t>
            </a:r>
            <a:r>
              <a:rPr lang="nl-NL" sz="1600" b="0" dirty="0"/>
              <a:t>de </a:t>
            </a:r>
            <a:r>
              <a:rPr lang="nl-NL" sz="1600" b="0" dirty="0" err="1"/>
              <a:t>vakleer</a:t>
            </a:r>
            <a:r>
              <a:rPr lang="nl-NL" sz="1600" b="0" dirty="0"/>
              <a:t> lessen koppelen we de stage - ervaringen van de studenten aan de </a:t>
            </a:r>
            <a:r>
              <a:rPr lang="nl-NL" sz="1600" b="0" dirty="0" err="1"/>
              <a:t>vakleer</a:t>
            </a:r>
            <a:r>
              <a:rPr lang="nl-NL" sz="1600" b="0" dirty="0"/>
              <a:t> theorie. Dit zorgt voor dynamische onderwijs. </a:t>
            </a:r>
          </a:p>
          <a:p>
            <a:pPr marL="285750" indent="-285750">
              <a:buFont typeface="Wingdings" panose="05000000000000000000" pitchFamily="2" charset="2"/>
              <a:buChar char="§"/>
            </a:pPr>
            <a:r>
              <a:rPr lang="nl-NL" sz="1600" b="0" dirty="0"/>
              <a:t>Tijdens de projectlessen werken studenten intensief samen, waarbij er een beroep op elkaars vaardigheden/kwaliteiten wordt gedaan -&gt; feedback /evaluatie na deze </a:t>
            </a:r>
            <a:r>
              <a:rPr lang="nl-NL" sz="1600" b="0" dirty="0" smtClean="0"/>
              <a:t>week, ook van de </a:t>
            </a:r>
            <a:r>
              <a:rPr lang="nl-NL" sz="1600" b="0" dirty="0" smtClean="0">
                <a:hlinkClick r:id="rId2" action="ppaction://hlinkfile"/>
              </a:rPr>
              <a:t>studenten</a:t>
            </a:r>
            <a:r>
              <a:rPr lang="nl-NL" sz="1600" b="0" dirty="0" smtClean="0"/>
              <a:t>.</a:t>
            </a:r>
            <a:endParaRPr lang="nl-NL" sz="1600" u="sng" dirty="0">
              <a:solidFill>
                <a:srgbClr val="FF0000"/>
              </a:solidFill>
            </a:endParaRPr>
          </a:p>
          <a:p>
            <a:pPr marL="285750" indent="-285750">
              <a:buFont typeface="Wingdings" panose="05000000000000000000" pitchFamily="2" charset="2"/>
              <a:buChar char="§"/>
            </a:pPr>
            <a:r>
              <a:rPr lang="nl-NL" sz="1600" b="0" dirty="0"/>
              <a:t>Samenwerken is ook tijdens de lessen een vorm waarin </a:t>
            </a:r>
            <a:r>
              <a:rPr lang="nl-NL" sz="1600" b="0" dirty="0" smtClean="0"/>
              <a:t>de studenten elkaar </a:t>
            </a:r>
            <a:r>
              <a:rPr lang="nl-NL" sz="1600" b="0" dirty="0"/>
              <a:t>kunnen </a:t>
            </a:r>
            <a:r>
              <a:rPr lang="nl-NL" sz="1600" b="0" dirty="0" smtClean="0"/>
              <a:t>helpen</a:t>
            </a:r>
          </a:p>
          <a:p>
            <a:pPr marL="285750" indent="-285750">
              <a:buFont typeface="Wingdings" panose="05000000000000000000" pitchFamily="2" charset="2"/>
              <a:buChar char="§"/>
            </a:pPr>
            <a:r>
              <a:rPr lang="nl-NL" sz="1600" b="0" dirty="0" smtClean="0"/>
              <a:t>We gebruiken verschillende didactische werkvormen om de interactie met de studenten en docenten te stimuleren. Voorbeelden hiervan zijn: </a:t>
            </a:r>
            <a:r>
              <a:rPr lang="nl-NL" sz="1600" b="0" dirty="0" smtClean="0">
                <a:hlinkClick r:id="rId3" action="ppaction://hlinkfile"/>
              </a:rPr>
              <a:t>over de streep</a:t>
            </a:r>
            <a:r>
              <a:rPr lang="nl-NL" sz="1600" b="0" dirty="0" smtClean="0"/>
              <a:t>, </a:t>
            </a:r>
            <a:r>
              <a:rPr lang="nl-NL" sz="1600" b="0" dirty="0" smtClean="0">
                <a:hlinkClick r:id="rId4" action="ppaction://hlinkfile"/>
              </a:rPr>
              <a:t>spaghettitoren bouwen</a:t>
            </a:r>
            <a:r>
              <a:rPr lang="nl-NL" sz="1600" b="0" dirty="0" smtClean="0"/>
              <a:t>, </a:t>
            </a:r>
            <a:r>
              <a:rPr lang="nl-NL" sz="1600" b="0" dirty="0" smtClean="0">
                <a:hlinkClick r:id="rId5"/>
              </a:rPr>
              <a:t>kwaliteitenspel</a:t>
            </a:r>
            <a:r>
              <a:rPr lang="nl-NL" sz="1600" b="0" dirty="0" smtClean="0"/>
              <a:t> etc. </a:t>
            </a:r>
            <a:endParaRPr lang="nl-NL" sz="1600" b="0" dirty="0"/>
          </a:p>
          <a:p>
            <a:pPr marL="285750" indent="-285750">
              <a:buFont typeface="Wingdings" panose="05000000000000000000" pitchFamily="2" charset="2"/>
              <a:buChar char="§"/>
            </a:pPr>
            <a:r>
              <a:rPr lang="nl-NL" sz="1600" b="0" dirty="0"/>
              <a:t>Hierbij krijgen ze ondersteuning van de docent, tijdens de les. De studenten werken vanuit </a:t>
            </a:r>
            <a:r>
              <a:rPr lang="nl-NL" sz="1600" b="0" dirty="0" smtClean="0">
                <a:hlinkClick r:id="rId6"/>
              </a:rPr>
              <a:t>wikiwijs</a:t>
            </a:r>
            <a:r>
              <a:rPr lang="nl-NL" sz="1600" b="0" dirty="0" smtClean="0">
                <a:hlinkClick r:id="rId7" action="ppaction://hlinkfile"/>
              </a:rPr>
              <a:t> </a:t>
            </a:r>
            <a:r>
              <a:rPr lang="nl-NL" sz="1600" b="0" dirty="0"/>
              <a:t>aan de verschillende onderdelen. Aan het begin van de les wordt verteld wat de leerlingen kunnen verwachten</a:t>
            </a:r>
            <a:r>
              <a:rPr lang="nl-NL" sz="1600" b="0" dirty="0" smtClean="0"/>
              <a:t>.</a:t>
            </a:r>
          </a:p>
          <a:p>
            <a:endParaRPr lang="nl-NL" sz="1600" b="0" dirty="0"/>
          </a:p>
          <a:p>
            <a:pPr marL="285750" indent="-285750">
              <a:buFont typeface="Wingdings" panose="05000000000000000000" pitchFamily="2" charset="2"/>
              <a:buChar char="§"/>
            </a:pPr>
            <a:endParaRPr lang="nl-NL" sz="1600" b="0" dirty="0"/>
          </a:p>
        </p:txBody>
      </p:sp>
    </p:spTree>
    <p:extLst>
      <p:ext uri="{BB962C8B-B14F-4D97-AF65-F5344CB8AC3E}">
        <p14:creationId xmlns:p14="http://schemas.microsoft.com/office/powerpoint/2010/main" val="1655592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1.5 Ondersteunen en begeleiden van leeractiviteiten</a:t>
            </a:r>
            <a:endParaRPr lang="nl-NL" dirty="0"/>
          </a:p>
        </p:txBody>
      </p:sp>
      <p:sp>
        <p:nvSpPr>
          <p:cNvPr id="3" name="Tijdelijke aanduiding voor inhoud 2"/>
          <p:cNvSpPr>
            <a:spLocks noGrp="1"/>
          </p:cNvSpPr>
          <p:nvPr>
            <p:ph idx="1"/>
          </p:nvPr>
        </p:nvSpPr>
        <p:spPr/>
        <p:txBody>
          <a:bodyPr>
            <a:normAutofit/>
          </a:bodyPr>
          <a:lstStyle/>
          <a:p>
            <a:pPr marL="285750" indent="-285750">
              <a:buFont typeface="Wingdings" panose="05000000000000000000" pitchFamily="2" charset="2"/>
              <a:buChar char="§"/>
            </a:pPr>
            <a:r>
              <a:rPr lang="nl-NL" sz="1600" b="0" dirty="0"/>
              <a:t>De docenten zijn professionals in hun vakgebied en kunnen zo de leerlingen goed begeleiden bij hun opdrachten en </a:t>
            </a:r>
            <a:r>
              <a:rPr lang="nl-NL" sz="1600" b="0" dirty="0" smtClean="0"/>
              <a:t>vragen. Zo zijn de klassen gesplitst in sociaal (helpende zorg en welzijn) en zakelijk (verkoper, gastheer/gastvrouw, facilitair medewerker, logistiek medewerker, medewerker (financiële) administratie, medewerker secretariaat en receptie).</a:t>
            </a:r>
            <a:endParaRPr lang="nl-NL" sz="1600" b="0" dirty="0"/>
          </a:p>
          <a:p>
            <a:pPr marL="285750" indent="-285750">
              <a:buFont typeface="Wingdings" panose="05000000000000000000" pitchFamily="2" charset="2"/>
              <a:buChar char="§"/>
            </a:pPr>
            <a:r>
              <a:rPr lang="nl-NL" sz="1600" b="0" dirty="0"/>
              <a:t>In de lessen wordt gewerkt met verschillende werkvormen om zo de onderdelen goed aan te bieden, leerlingen kunnen tijdens de lessen steeds de docent om (extra) hulp of uitleg </a:t>
            </a:r>
            <a:r>
              <a:rPr lang="nl-NL" sz="1600" b="0" dirty="0" smtClean="0"/>
              <a:t>vragen. </a:t>
            </a:r>
            <a:endParaRPr lang="nl-NL" sz="1600" b="0" dirty="0" smtClean="0">
              <a:solidFill>
                <a:srgbClr val="FF0000"/>
              </a:solidFill>
            </a:endParaRPr>
          </a:p>
          <a:p>
            <a:pPr marL="285750" indent="-285750">
              <a:buFont typeface="Wingdings" panose="05000000000000000000" pitchFamily="2" charset="2"/>
              <a:buChar char="§"/>
            </a:pPr>
            <a:r>
              <a:rPr lang="nl-NL" sz="1600" b="0" dirty="0" smtClean="0"/>
              <a:t>De </a:t>
            </a:r>
            <a:r>
              <a:rPr lang="nl-NL" sz="1600" b="0" dirty="0"/>
              <a:t>docenten werken vanuit de pedagogische relatie. De docenten creëren hierdoor een veilig leerklimaat-. Hierin hebben ze een </a:t>
            </a:r>
            <a:r>
              <a:rPr lang="nl-NL" sz="1600" b="0" dirty="0" smtClean="0"/>
              <a:t>opleiding/ training </a:t>
            </a:r>
            <a:r>
              <a:rPr lang="nl-NL" sz="1600" b="0" dirty="0"/>
              <a:t>gevolgd</a:t>
            </a:r>
            <a:r>
              <a:rPr lang="nl-NL" sz="1600" b="0" dirty="0" smtClean="0"/>
              <a:t>.</a:t>
            </a:r>
          </a:p>
          <a:p>
            <a:pPr marL="285750" indent="-285750">
              <a:buFont typeface="Wingdings" panose="05000000000000000000" pitchFamily="2" charset="2"/>
              <a:buChar char="§"/>
            </a:pPr>
            <a:r>
              <a:rPr lang="nl-NL" sz="1600" b="0" dirty="0" smtClean="0"/>
              <a:t>Er wordt intensief gewerkt met de 2</a:t>
            </a:r>
            <a:r>
              <a:rPr lang="nl-NL" sz="1600" b="0" baseline="30000" dirty="0" smtClean="0"/>
              <a:t>de</a:t>
            </a:r>
            <a:r>
              <a:rPr lang="nl-NL" sz="1600" b="0" dirty="0" smtClean="0"/>
              <a:t> </a:t>
            </a:r>
            <a:r>
              <a:rPr lang="nl-NL" sz="1600" b="0" dirty="0" err="1" smtClean="0"/>
              <a:t>lijner</a:t>
            </a:r>
            <a:r>
              <a:rPr lang="nl-NL" sz="1600" b="0" dirty="0" smtClean="0"/>
              <a:t>.</a:t>
            </a:r>
            <a:endParaRPr lang="nl-NL" sz="1600" b="0" dirty="0"/>
          </a:p>
          <a:p>
            <a:endParaRPr lang="nl-NL" sz="1600" b="0" dirty="0"/>
          </a:p>
        </p:txBody>
      </p:sp>
    </p:spTree>
    <p:extLst>
      <p:ext uri="{BB962C8B-B14F-4D97-AF65-F5344CB8AC3E}">
        <p14:creationId xmlns:p14="http://schemas.microsoft.com/office/powerpoint/2010/main" val="2127902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1.6 feedback op de leeractiviteiten &amp; leerresultaten </a:t>
            </a:r>
            <a:endParaRPr lang="nl-NL" dirty="0"/>
          </a:p>
        </p:txBody>
      </p:sp>
      <p:sp>
        <p:nvSpPr>
          <p:cNvPr id="3" name="Tijdelijke aanduiding voor inhoud 2"/>
          <p:cNvSpPr>
            <a:spLocks noGrp="1"/>
          </p:cNvSpPr>
          <p:nvPr>
            <p:ph idx="1"/>
          </p:nvPr>
        </p:nvSpPr>
        <p:spPr/>
        <p:txBody>
          <a:bodyPr>
            <a:normAutofit/>
          </a:bodyPr>
          <a:lstStyle/>
          <a:p>
            <a:pPr marL="285750" indent="-285750">
              <a:buFont typeface="Wingdings" panose="05000000000000000000" pitchFamily="2" charset="2"/>
              <a:buChar char="§"/>
            </a:pPr>
            <a:r>
              <a:rPr lang="nl-NL" sz="1600" b="0" dirty="0"/>
              <a:t>Voor elk vak zijn er beoordelingsmomenten in de vorm van </a:t>
            </a:r>
            <a:r>
              <a:rPr lang="nl-NL" sz="1600" b="0" dirty="0" smtClean="0"/>
              <a:t>toetsen, </a:t>
            </a:r>
            <a:r>
              <a:rPr lang="nl-NL" sz="1600" b="0" dirty="0"/>
              <a:t>projectverslag en mondelinge reflectie. </a:t>
            </a:r>
          </a:p>
          <a:p>
            <a:pPr marL="285750" indent="-285750">
              <a:buFont typeface="Wingdings" panose="05000000000000000000" pitchFamily="2" charset="2"/>
              <a:buChar char="§"/>
            </a:pPr>
            <a:r>
              <a:rPr lang="nl-NL" sz="1600" b="0" dirty="0"/>
              <a:t>In </a:t>
            </a:r>
            <a:r>
              <a:rPr lang="nl-NL" sz="1600" b="0" dirty="0" smtClean="0"/>
              <a:t>Peopelsoft worden </a:t>
            </a:r>
            <a:r>
              <a:rPr lang="nl-NL" sz="1600" b="0" dirty="0"/>
              <a:t>de formatieve toetsen </a:t>
            </a:r>
            <a:r>
              <a:rPr lang="nl-NL" sz="1600" b="0" dirty="0" smtClean="0"/>
              <a:t>ingezet</a:t>
            </a:r>
            <a:r>
              <a:rPr lang="nl-NL" sz="1600" b="0" dirty="0"/>
              <a:t>. De leerlingen hebben hier zicht </a:t>
            </a:r>
            <a:r>
              <a:rPr lang="nl-NL" sz="1600" b="0" dirty="0" smtClean="0"/>
              <a:t>op </a:t>
            </a:r>
            <a:r>
              <a:rPr lang="nl-NL" sz="1600" dirty="0" smtClean="0">
                <a:solidFill>
                  <a:schemeClr val="tx2"/>
                </a:solidFill>
              </a:rPr>
              <a:t>(</a:t>
            </a:r>
            <a:r>
              <a:rPr lang="nl-NL" sz="1600" dirty="0" err="1" smtClean="0">
                <a:solidFill>
                  <a:schemeClr val="tx2"/>
                </a:solidFill>
              </a:rPr>
              <a:t>studievolg</a:t>
            </a:r>
            <a:r>
              <a:rPr lang="nl-NL" sz="1600" dirty="0" smtClean="0">
                <a:solidFill>
                  <a:schemeClr val="tx2"/>
                </a:solidFill>
              </a:rPr>
              <a:t>)</a:t>
            </a:r>
            <a:endParaRPr lang="nl-NL" sz="1600" dirty="0">
              <a:solidFill>
                <a:schemeClr val="tx2"/>
              </a:solidFill>
            </a:endParaRPr>
          </a:p>
          <a:p>
            <a:pPr marL="285750" indent="-285750">
              <a:buFont typeface="Wingdings" panose="05000000000000000000" pitchFamily="2" charset="2"/>
              <a:buChar char="§"/>
            </a:pPr>
            <a:r>
              <a:rPr lang="nl-NL" sz="1600" b="0" dirty="0"/>
              <a:t>Tijdens SLB/voortgangsgesprekken worden er resultaten en eventuele acties besproken. </a:t>
            </a:r>
            <a:r>
              <a:rPr lang="nl-NL" sz="1600" b="0" dirty="0" smtClean="0"/>
              <a:t>Notities staan in </a:t>
            </a:r>
            <a:r>
              <a:rPr lang="nl-NL" sz="1600" b="0" dirty="0" err="1" smtClean="0">
                <a:solidFill>
                  <a:schemeClr val="tx2"/>
                </a:solidFill>
              </a:rPr>
              <a:t>Peopelsoft</a:t>
            </a:r>
            <a:r>
              <a:rPr lang="nl-NL" sz="1600" b="0" dirty="0">
                <a:solidFill>
                  <a:schemeClr val="tx2"/>
                </a:solidFill>
              </a:rPr>
              <a:t>.</a:t>
            </a:r>
            <a:endParaRPr lang="nl-NL" sz="1600" b="0" dirty="0" smtClean="0">
              <a:solidFill>
                <a:schemeClr val="tx2"/>
              </a:solidFill>
            </a:endParaRPr>
          </a:p>
          <a:p>
            <a:pPr marL="285750" indent="-285750">
              <a:buFont typeface="Wingdings" panose="05000000000000000000" pitchFamily="2" charset="2"/>
              <a:buChar char="§"/>
            </a:pPr>
            <a:r>
              <a:rPr lang="nl-NL" sz="1600" b="0" dirty="0" smtClean="0"/>
              <a:t>De </a:t>
            </a:r>
            <a:r>
              <a:rPr lang="nl-NL" sz="1600" b="0" dirty="0" smtClean="0"/>
              <a:t>docenten vragen na elke les om feedback en ook na elke lesperiode wat ze vonden van de lessen en de inhoud van de lessen. Aan het einde van de periode krijgen de studenten de gelegenheid om de periode te beoordelen door middel van tips en </a:t>
            </a:r>
            <a:r>
              <a:rPr lang="nl-NL" sz="1600" b="0" dirty="0" smtClean="0"/>
              <a:t>tops.</a:t>
            </a:r>
            <a:endParaRPr lang="nl-NL" sz="1600" b="0" dirty="0"/>
          </a:p>
          <a:p>
            <a:endParaRPr lang="nl-NL" sz="1600" b="0" dirty="0"/>
          </a:p>
          <a:p>
            <a:endParaRPr lang="nl-NL" sz="1600" b="0" dirty="0"/>
          </a:p>
        </p:txBody>
      </p:sp>
    </p:spTree>
    <p:extLst>
      <p:ext uri="{BB962C8B-B14F-4D97-AF65-F5344CB8AC3E}">
        <p14:creationId xmlns:p14="http://schemas.microsoft.com/office/powerpoint/2010/main" val="2983111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1.7 leertijd benutten</a:t>
            </a:r>
            <a:endParaRPr lang="nl-NL" dirty="0"/>
          </a:p>
        </p:txBody>
      </p:sp>
      <p:sp>
        <p:nvSpPr>
          <p:cNvPr id="3" name="Tijdelijke aanduiding voor inhoud 2"/>
          <p:cNvSpPr>
            <a:spLocks noGrp="1"/>
          </p:cNvSpPr>
          <p:nvPr>
            <p:ph idx="1"/>
          </p:nvPr>
        </p:nvSpPr>
        <p:spPr/>
        <p:txBody>
          <a:bodyPr/>
          <a:lstStyle/>
          <a:p>
            <a:pPr marL="342900" indent="-342900">
              <a:buFont typeface="Wingdings" panose="05000000000000000000" pitchFamily="2" charset="2"/>
              <a:buChar char="§"/>
            </a:pPr>
            <a:r>
              <a:rPr lang="nl-NL" sz="1600" b="0" dirty="0"/>
              <a:t>Als een docent ziek is, wordt er alles aan gedaan om deze lessen op te </a:t>
            </a:r>
            <a:r>
              <a:rPr lang="nl-NL" sz="1600" b="0" dirty="0" smtClean="0"/>
              <a:t>vangen.</a:t>
            </a:r>
            <a:endParaRPr lang="nl-NL" sz="1600" b="0" dirty="0"/>
          </a:p>
          <a:p>
            <a:pPr marL="342900" indent="-342900">
              <a:buFont typeface="Wingdings" panose="05000000000000000000" pitchFamily="2" charset="2"/>
              <a:buChar char="§"/>
            </a:pPr>
            <a:r>
              <a:rPr lang="nl-NL" sz="1600" b="0" dirty="0"/>
              <a:t>Er is een overzichtelijk rooster </a:t>
            </a:r>
            <a:r>
              <a:rPr lang="nl-NL" sz="1600" b="0" dirty="0" smtClean="0"/>
              <a:t>(klas A en klas B )voor </a:t>
            </a:r>
            <a:r>
              <a:rPr lang="nl-NL" sz="1600" b="0" dirty="0"/>
              <a:t>de leerlingen met zo weinig mogelijk </a:t>
            </a:r>
            <a:r>
              <a:rPr lang="nl-NL" sz="1600" b="0" dirty="0" smtClean="0"/>
              <a:t>tussenuren.</a:t>
            </a:r>
          </a:p>
          <a:p>
            <a:pPr marL="342900" indent="-342900">
              <a:buFont typeface="Wingdings" panose="05000000000000000000" pitchFamily="2" charset="2"/>
              <a:buChar char="§"/>
            </a:pPr>
            <a:r>
              <a:rPr lang="nl-NL" sz="1600" b="0" dirty="0" smtClean="0"/>
              <a:t>Doordat er planningen zijn van alle vakken/onderdelen kan de student altijd verder gaan. </a:t>
            </a:r>
            <a:endParaRPr lang="nl-NL" sz="1600" b="0" dirty="0"/>
          </a:p>
          <a:p>
            <a:endParaRPr lang="nl-NL" dirty="0"/>
          </a:p>
        </p:txBody>
      </p:sp>
    </p:spTree>
    <p:extLst>
      <p:ext uri="{BB962C8B-B14F-4D97-AF65-F5344CB8AC3E}">
        <p14:creationId xmlns:p14="http://schemas.microsoft.com/office/powerpoint/2010/main" val="34526993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eel">
  <a:themeElements>
    <a:clrScheme name="Essentiee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e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e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F3FBB69887B44E8013FD2ECACCFA79" ma:contentTypeVersion="2" ma:contentTypeDescription="Een nieuw document maken." ma:contentTypeScope="" ma:versionID="cb80df18fb651b4049800d09f9c1c6fc">
  <xsd:schema xmlns:xsd="http://www.w3.org/2001/XMLSchema" xmlns:xs="http://www.w3.org/2001/XMLSchema" xmlns:p="http://schemas.microsoft.com/office/2006/metadata/properties" xmlns:ns2="06f2713d-9af9-4761-9453-5da2c7a8af77" targetNamespace="http://schemas.microsoft.com/office/2006/metadata/properties" ma:root="true" ma:fieldsID="501d837ee4e3bdd6c4aa2be629864fc1" ns2:_="">
    <xsd:import namespace="06f2713d-9af9-4761-9453-5da2c7a8af77"/>
    <xsd:element name="properties">
      <xsd:complexType>
        <xsd:sequence>
          <xsd:element name="documentManagement">
            <xsd:complexType>
              <xsd:all>
                <xsd:element ref="ns2:SharedWithDetails"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f2713d-9af9-4761-9453-5da2c7a8af77" elementFormDefault="qualified">
    <xsd:import namespace="http://schemas.microsoft.com/office/2006/documentManagement/types"/>
    <xsd:import namespace="http://schemas.microsoft.com/office/infopath/2007/PartnerControls"/>
    <xsd:element name="SharedWithDetails" ma:index="8" nillable="true" ma:displayName="Gedeeld met details" ma:description="" ma:internalName="SharedWithDetails" ma:readOnly="true">
      <xsd:simpleType>
        <xsd:restriction base="dms:Note">
          <xsd:maxLength value="255"/>
        </xsd:restriction>
      </xsd:simpleType>
    </xsd:element>
    <xsd:element name="SharedWithUsers" ma:index="9"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0CD42CF-F91D-4A2F-AEBE-576CED73AE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f2713d-9af9-4761-9453-5da2c7a8af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9FC8A4-4D17-4A4E-A83F-A579E3422C66}">
  <ds:schemaRefs>
    <ds:schemaRef ds:uri="http://schemas.microsoft.com/sharepoint/v3/contenttype/forms"/>
  </ds:schemaRefs>
</ds:datastoreItem>
</file>

<file path=customXml/itemProps3.xml><?xml version="1.0" encoding="utf-8"?>
<ds:datastoreItem xmlns:ds="http://schemas.openxmlformats.org/officeDocument/2006/customXml" ds:itemID="{AA2A4BE5-021B-43C2-97A7-445BE5D2F613}">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06f2713d-9af9-4761-9453-5da2c7a8af77"/>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Essential</Template>
  <TotalTime>706</TotalTime>
  <Words>758</Words>
  <Application>Microsoft Office PowerPoint</Application>
  <PresentationFormat>Diavoorstelling (4:3)</PresentationFormat>
  <Paragraphs>70</Paragraphs>
  <Slides>13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13</vt:i4>
      </vt:variant>
    </vt:vector>
  </HeadingPairs>
  <TitlesOfParts>
    <vt:vector size="17" baseType="lpstr">
      <vt:lpstr>Arial</vt:lpstr>
      <vt:lpstr>Arial Black</vt:lpstr>
      <vt:lpstr>Wingdings</vt:lpstr>
      <vt:lpstr>Essentieel</vt:lpstr>
      <vt:lpstr>Dienstverlener Breed 2017 / 2018</vt:lpstr>
      <vt:lpstr>1. Onderwijsprocessen</vt:lpstr>
      <vt:lpstr>1.1 Inhoud</vt:lpstr>
      <vt:lpstr>1.2 Programmering</vt:lpstr>
      <vt:lpstr>1.3 Maatwerk: Differentiatie</vt:lpstr>
      <vt:lpstr>1.4 Interactie</vt:lpstr>
      <vt:lpstr>1.5 Ondersteunen en begeleiden van leeractiviteiten</vt:lpstr>
      <vt:lpstr>1.6 feedback op de leeractiviteiten &amp; leerresultaten </vt:lpstr>
      <vt:lpstr>1.7 leertijd benutten</vt:lpstr>
      <vt:lpstr>1.8 werkdruk</vt:lpstr>
      <vt:lpstr>1.9 schoolklimaat</vt:lpstr>
      <vt:lpstr>1.10 materiële voorzieningen</vt:lpstr>
      <vt:lpstr>Tot zo ver Dienstverlening breed</vt:lpstr>
    </vt:vector>
  </TitlesOfParts>
  <Company>Onderwijsgroep Noord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Dienstverlener Breed 2016 / 2017</dc:title>
  <dc:creator>I. Corovic</dc:creator>
  <cp:lastModifiedBy>Ciska Plas - Waarsing</cp:lastModifiedBy>
  <cp:revision>73</cp:revision>
  <dcterms:created xsi:type="dcterms:W3CDTF">2017-02-13T09:06:19Z</dcterms:created>
  <dcterms:modified xsi:type="dcterms:W3CDTF">2018-06-20T08:53:49Z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0x010100ABF3FBB69887B44E8013FD2ECACCFA79</vt:lpwstr>
  </property>
</Properties>
</file>